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8" r:id="rId3"/>
    <p:sldId id="277" r:id="rId4"/>
    <p:sldId id="270" r:id="rId5"/>
    <p:sldId id="271" r:id="rId6"/>
    <p:sldId id="272" r:id="rId7"/>
    <p:sldId id="273" r:id="rId8"/>
    <p:sldId id="274" r:id="rId9"/>
    <p:sldId id="275"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873" autoAdjust="0"/>
  </p:normalViewPr>
  <p:slideViewPr>
    <p:cSldViewPr snapToGrid="0">
      <p:cViewPr varScale="1">
        <p:scale>
          <a:sx n="56" d="100"/>
          <a:sy n="56" d="100"/>
        </p:scale>
        <p:origin x="12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41A27-94B4-48F6-997B-751450792206}" type="datetimeFigureOut">
              <a:rPr lang="en-US" smtClean="0"/>
              <a:t>9/13/2018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924475-C66C-4DC4-A323-62821CE3F6BB}" type="slidenum">
              <a:rPr lang="en-US" smtClean="0"/>
              <a:t>‹#›</a:t>
            </a:fld>
            <a:endParaRPr lang="en-US"/>
          </a:p>
        </p:txBody>
      </p:sp>
    </p:spTree>
    <p:extLst>
      <p:ext uri="{BB962C8B-B14F-4D97-AF65-F5344CB8AC3E}">
        <p14:creationId xmlns:p14="http://schemas.microsoft.com/office/powerpoint/2010/main" val="229140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4604A-DF87-4733-B94C-2205D2E8C5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2F060F-A405-4DB4-A613-701D88E80E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2B2A7A-B396-40FA-8FCF-AF9D0E701575}"/>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75D9F74D-4712-4371-BE12-83A3E4200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42D70-0358-47B8-B027-B1178F7C2424}"/>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501413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62911-4238-4851-9A93-2073A060B5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2BF085-C815-47A6-9A1D-70D55F7C58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04CF1-CE24-4684-9435-40C9D1E9ED07}"/>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4C848BFE-BDBA-4B89-A2AA-85CB3E8290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EB05BD-9B3D-40E7-9031-4B8A6478F356}"/>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131135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9A6C0-727B-4F83-B6AE-BEB852BA7F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526034-8959-4B5F-AA9B-7A214DAC90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62D77-451D-45A1-AFC8-A3D5D41632DA}"/>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20235330-4186-4091-88EC-C2480B7E14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D39D5-0A21-4621-8726-F7C9E217C317}"/>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192932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3608-45F3-4F8E-A3AB-045E72EA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E3AC44-AABE-4697-A2F4-3FC46FB96E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D51E1-8531-49B5-BBBD-14B8059154C9}"/>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46642EF8-1A00-45D5-8713-B00958F3E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957EC-8693-4E41-BDA1-3331F0E55CCD}"/>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3422904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1B35-07C4-416F-BDD6-661148AA4F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5AB5A6-E489-44BB-985A-1138C6B9B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5FD597-853F-4BAB-9292-FBACF331E065}"/>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3053C3AE-1FA2-47B7-BACA-59A777DD0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79DDD5-A0A3-4CB8-8FF2-F7ECABE25F36}"/>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416099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D01AF-44A4-4DC1-B8E7-1806824DE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D6F6CD-2C1C-4F2A-B7F4-083AF24B702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AB47D-EE05-4A2F-88E1-2CCB5852E38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C99701-4F2B-45E9-9FF7-288D190B28AC}"/>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6" name="Footer Placeholder 5">
            <a:extLst>
              <a:ext uri="{FF2B5EF4-FFF2-40B4-BE49-F238E27FC236}">
                <a16:creationId xmlns:a16="http://schemas.microsoft.com/office/drawing/2014/main" id="{E0A3EF49-3A60-4694-B581-146E8989B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F999DF-E60D-46E1-80BD-2C7F1B6AF265}"/>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2538965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1F53-99B6-4E69-B59B-E66DC5E92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5E0E4F-75AF-4578-9CB2-B2E006205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4033515-38A3-4455-8A4A-A5956885CD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94F082-D282-46FB-923D-7855A98D05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B06A1B-CF46-413E-9386-0201E451C72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BDD4DD-B3E2-46C7-A643-8C631EC9B8B2}"/>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8" name="Footer Placeholder 7">
            <a:extLst>
              <a:ext uri="{FF2B5EF4-FFF2-40B4-BE49-F238E27FC236}">
                <a16:creationId xmlns:a16="http://schemas.microsoft.com/office/drawing/2014/main" id="{548552E4-514B-4FD2-880C-F213F4FFA3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9A9837-2613-4904-B822-D12F4154B2B3}"/>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1978093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F4F68-F2FB-43A5-93B9-17159FCD27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F95C6E-8CC9-4899-861E-0AD39DA2C433}"/>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4" name="Footer Placeholder 3">
            <a:extLst>
              <a:ext uri="{FF2B5EF4-FFF2-40B4-BE49-F238E27FC236}">
                <a16:creationId xmlns:a16="http://schemas.microsoft.com/office/drawing/2014/main" id="{0CB2CC5E-F190-45DE-B095-B7AA01AC59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65AC28-0338-4E21-9951-90923D0C88B1}"/>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359515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2C46BF-615D-4DA3-A041-962EA8F70514}"/>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3" name="Footer Placeholder 2">
            <a:extLst>
              <a:ext uri="{FF2B5EF4-FFF2-40B4-BE49-F238E27FC236}">
                <a16:creationId xmlns:a16="http://schemas.microsoft.com/office/drawing/2014/main" id="{7A291BEA-D4A4-41DC-B630-D9A8AC4DF0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BEE59E-D9C8-45AE-9C1B-65DF5F67D4CC}"/>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174282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AB3C-50BF-46F5-96A3-AA3C7501B2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1B72F3-B23C-4DCD-ADC8-F6386D45F9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E7FFD7-4B89-4498-8BA6-7C67042C8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7ABB618-A573-40A0-B509-0CE1D0259113}"/>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6" name="Footer Placeholder 5">
            <a:extLst>
              <a:ext uri="{FF2B5EF4-FFF2-40B4-BE49-F238E27FC236}">
                <a16:creationId xmlns:a16="http://schemas.microsoft.com/office/drawing/2014/main" id="{4A531E3D-8335-42CC-8EB8-5161F90DCA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0FFBA8-5F45-443E-9FFF-F33BFA1B401C}"/>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2175664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355C1-4E5F-415B-B14C-635B5F5AF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390E2B-9255-4DF6-8867-84924C97CC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E356B7-1783-4E9A-9534-B123F7357E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E5B8E9-3CF1-49ED-8635-5CD78B5B2366}"/>
              </a:ext>
            </a:extLst>
          </p:cNvPr>
          <p:cNvSpPr>
            <a:spLocks noGrp="1"/>
          </p:cNvSpPr>
          <p:nvPr>
            <p:ph type="dt" sz="half" idx="10"/>
          </p:nvPr>
        </p:nvSpPr>
        <p:spPr/>
        <p:txBody>
          <a:bodyPr/>
          <a:lstStyle/>
          <a:p>
            <a:fld id="{BA9422BA-84D9-4AF5-9DF3-E4AF5B552DD4}" type="datetimeFigureOut">
              <a:rPr lang="en-US" smtClean="0"/>
              <a:t>9/13/2018</a:t>
            </a:fld>
            <a:endParaRPr lang="en-US"/>
          </a:p>
        </p:txBody>
      </p:sp>
      <p:sp>
        <p:nvSpPr>
          <p:cNvPr id="6" name="Footer Placeholder 5">
            <a:extLst>
              <a:ext uri="{FF2B5EF4-FFF2-40B4-BE49-F238E27FC236}">
                <a16:creationId xmlns:a16="http://schemas.microsoft.com/office/drawing/2014/main" id="{926D5C59-8C2B-4E31-A1E5-BDDE45087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4DDEC9-662B-4D1D-874A-D196BAF02E3D}"/>
              </a:ext>
            </a:extLst>
          </p:cNvPr>
          <p:cNvSpPr>
            <a:spLocks noGrp="1"/>
          </p:cNvSpPr>
          <p:nvPr>
            <p:ph type="sldNum" sz="quarter" idx="12"/>
          </p:nvPr>
        </p:nvSpPr>
        <p:spPr/>
        <p:txBody>
          <a:bodyPr/>
          <a:lstStyle/>
          <a:p>
            <a:fld id="{FBEBFC61-3F1F-4A09-BA74-0768FB57E958}" type="slidenum">
              <a:rPr lang="en-US" smtClean="0"/>
              <a:t>‹#›</a:t>
            </a:fld>
            <a:endParaRPr lang="en-US"/>
          </a:p>
        </p:txBody>
      </p:sp>
    </p:spTree>
    <p:extLst>
      <p:ext uri="{BB962C8B-B14F-4D97-AF65-F5344CB8AC3E}">
        <p14:creationId xmlns:p14="http://schemas.microsoft.com/office/powerpoint/2010/main" val="660341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7B646-E85D-4D7C-A7C6-AF4CCF2F42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75C2F5-8A89-40E6-A372-556CBC5F7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6EFC8-4510-44BE-A7FA-A9C42FEC75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422BA-84D9-4AF5-9DF3-E4AF5B552DD4}" type="datetimeFigureOut">
              <a:rPr lang="en-US" smtClean="0"/>
              <a:t>9/13/2018</a:t>
            </a:fld>
            <a:endParaRPr lang="en-US"/>
          </a:p>
        </p:txBody>
      </p:sp>
      <p:sp>
        <p:nvSpPr>
          <p:cNvPr id="5" name="Footer Placeholder 4">
            <a:extLst>
              <a:ext uri="{FF2B5EF4-FFF2-40B4-BE49-F238E27FC236}">
                <a16:creationId xmlns:a16="http://schemas.microsoft.com/office/drawing/2014/main" id="{11085D89-2465-4030-AC16-E8561558FE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8778F3-A5D3-46AA-844F-BF21C83CC3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BFC61-3F1F-4A09-BA74-0768FB57E958}" type="slidenum">
              <a:rPr lang="en-US" smtClean="0"/>
              <a:t>‹#›</a:t>
            </a:fld>
            <a:endParaRPr lang="en-US"/>
          </a:p>
        </p:txBody>
      </p:sp>
    </p:spTree>
    <p:extLst>
      <p:ext uri="{BB962C8B-B14F-4D97-AF65-F5344CB8AC3E}">
        <p14:creationId xmlns:p14="http://schemas.microsoft.com/office/powerpoint/2010/main" val="285657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Tencent_QQ" TargetMode="External"/><Relationship Id="rId3" Type="http://schemas.openxmlformats.org/officeDocument/2006/relationships/hyperlink" Target="https://en.wikipedia.org/wiki/YouTube" TargetMode="External"/><Relationship Id="rId7" Type="http://schemas.openxmlformats.org/officeDocument/2006/relationships/hyperlink" Target="https://en.wikipedia.org/wiki/Instagram" TargetMode="External"/><Relationship Id="rId2" Type="http://schemas.openxmlformats.org/officeDocument/2006/relationships/hyperlink" Target="https://en.wikipedia.org/wiki/Facebook" TargetMode="External"/><Relationship Id="rId1" Type="http://schemas.openxmlformats.org/officeDocument/2006/relationships/slideLayout" Target="../slideLayouts/slideLayout2.xml"/><Relationship Id="rId6" Type="http://schemas.openxmlformats.org/officeDocument/2006/relationships/hyperlink" Target="https://en.wikipedia.org/wiki/WeChat" TargetMode="External"/><Relationship Id="rId5" Type="http://schemas.openxmlformats.org/officeDocument/2006/relationships/hyperlink" Target="https://en.wikipedia.org/wiki/Facebook_Messenger" TargetMode="External"/><Relationship Id="rId10" Type="http://schemas.openxmlformats.org/officeDocument/2006/relationships/hyperlink" Target="https://en.wikipedia.org/wiki/Tik_Tok_(app)" TargetMode="External"/><Relationship Id="rId4" Type="http://schemas.openxmlformats.org/officeDocument/2006/relationships/hyperlink" Target="https://en.wikipedia.org/wiki/WhatsApp" TargetMode="External"/><Relationship Id="rId9" Type="http://schemas.openxmlformats.org/officeDocument/2006/relationships/hyperlink" Target="https://en.wikipedia.org/wiki/Qzon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Viber" TargetMode="External"/><Relationship Id="rId13" Type="http://schemas.openxmlformats.org/officeDocument/2006/relationships/hyperlink" Target="https://en.wikipedia.org/wiki/Tinder_(app)" TargetMode="External"/><Relationship Id="rId3" Type="http://schemas.openxmlformats.org/officeDocument/2006/relationships/hyperlink" Target="https://en.wikipedia.org/wiki/Twitter" TargetMode="External"/><Relationship Id="rId7" Type="http://schemas.openxmlformats.org/officeDocument/2006/relationships/hyperlink" Target="https://en.wikipedia.org/wiki/LinkedIn" TargetMode="External"/><Relationship Id="rId12" Type="http://schemas.openxmlformats.org/officeDocument/2006/relationships/hyperlink" Target="https://en.wikipedia.org/wiki/Telegram_(service)" TargetMode="External"/><Relationship Id="rId2" Type="http://schemas.openxmlformats.org/officeDocument/2006/relationships/hyperlink" Target="https://en.wikipedia.org/wiki/Sina_Weibo" TargetMode="External"/><Relationship Id="rId1" Type="http://schemas.openxmlformats.org/officeDocument/2006/relationships/slideLayout" Target="../slideLayouts/slideLayout2.xml"/><Relationship Id="rId6" Type="http://schemas.openxmlformats.org/officeDocument/2006/relationships/hyperlink" Target="https://en.wikipedia.org/wiki/Skype" TargetMode="External"/><Relationship Id="rId11" Type="http://schemas.openxmlformats.org/officeDocument/2006/relationships/hyperlink" Target="https://en.wikipedia.org/wiki/Pinterest" TargetMode="External"/><Relationship Id="rId5" Type="http://schemas.openxmlformats.org/officeDocument/2006/relationships/hyperlink" Target="https://en.wikipedia.org/wiki/Baidu_Tieba" TargetMode="External"/><Relationship Id="rId10" Type="http://schemas.openxmlformats.org/officeDocument/2006/relationships/hyperlink" Target="https://en.wikipedia.org/wiki/Line_(software)" TargetMode="External"/><Relationship Id="rId4" Type="http://schemas.openxmlformats.org/officeDocument/2006/relationships/hyperlink" Target="https://en.wikipedia.org/wiki/Reddit" TargetMode="External"/><Relationship Id="rId9" Type="http://schemas.openxmlformats.org/officeDocument/2006/relationships/hyperlink" Target="https://en.wikipedia.org/wiki/Snapcha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File:A_serviceman_accesses_social_media_channels_using_a_smart_phone,_outside_MOD_Main_Building_in_London_MOD_45156045.jpg" TargetMode="External"/><Relationship Id="rId2" Type="http://schemas.openxmlformats.org/officeDocument/2006/relationships/hyperlink" Target="https://en.wikipedia.org/wiki/Barry_Wellma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Mashup_(culture)" TargetMode="External"/><Relationship Id="rId2" Type="http://schemas.openxmlformats.org/officeDocument/2006/relationships/hyperlink" Target="https://en.wikipedia.org/wiki/Digital_photo" TargetMode="External"/><Relationship Id="rId1" Type="http://schemas.openxmlformats.org/officeDocument/2006/relationships/slideLayout" Target="../slideLayouts/slideLayout2.xml"/><Relationship Id="rId5" Type="http://schemas.openxmlformats.org/officeDocument/2006/relationships/hyperlink" Target="https://en.wikipedia.org/wiki/File:A_serviceman_accesses_social_media_channels_using_a_smart_phone,_outside_MOD_Main_Building_in_London_MOD_45156045.jpg" TargetMode="External"/><Relationship Id="rId4" Type="http://schemas.openxmlformats.org/officeDocument/2006/relationships/hyperlink" Target="https://en.wikipedia.org/wiki/Blo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File:A_serviceman_accesses_social_media_channels_using_a_smart_phone,_outside_MOD_Main_Building_in_London_MOD_45156045.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384A-D0C3-4CC8-98B3-F4462BB8814A}"/>
              </a:ext>
            </a:extLst>
          </p:cNvPr>
          <p:cNvSpPr>
            <a:spLocks noGrp="1"/>
          </p:cNvSpPr>
          <p:nvPr>
            <p:ph type="ctrTitle"/>
          </p:nvPr>
        </p:nvSpPr>
        <p:spPr>
          <a:xfrm>
            <a:off x="6746628" y="1783959"/>
            <a:ext cx="4645250" cy="2889114"/>
          </a:xfrm>
        </p:spPr>
        <p:txBody>
          <a:bodyPr anchor="b">
            <a:normAutofit/>
          </a:bodyPr>
          <a:lstStyle/>
          <a:p>
            <a:pPr algn="l"/>
            <a:r>
              <a:rPr lang="en-US" dirty="0"/>
              <a:t>Social Media</a:t>
            </a:r>
          </a:p>
        </p:txBody>
      </p:sp>
      <p:sp>
        <p:nvSpPr>
          <p:cNvPr id="3" name="Subtitle 2">
            <a:extLst>
              <a:ext uri="{FF2B5EF4-FFF2-40B4-BE49-F238E27FC236}">
                <a16:creationId xmlns:a16="http://schemas.microsoft.com/office/drawing/2014/main" id="{56F34A23-319C-4B08-B112-07FA9413F35B}"/>
              </a:ext>
            </a:extLst>
          </p:cNvPr>
          <p:cNvSpPr>
            <a:spLocks noGrp="1"/>
          </p:cNvSpPr>
          <p:nvPr>
            <p:ph type="subTitle" idx="1"/>
          </p:nvPr>
        </p:nvSpPr>
        <p:spPr>
          <a:xfrm>
            <a:off x="6746627" y="4750893"/>
            <a:ext cx="4645250" cy="1147863"/>
          </a:xfrm>
        </p:spPr>
        <p:txBody>
          <a:bodyPr anchor="t">
            <a:normAutofit/>
          </a:bodyPr>
          <a:lstStyle/>
          <a:p>
            <a:r>
              <a:rPr lang="en-US" sz="4000" dirty="0"/>
              <a:t>Introduction</a:t>
            </a:r>
          </a:p>
        </p:txBody>
      </p:sp>
      <p:sp>
        <p:nvSpPr>
          <p:cNvPr id="9" name="Freeform: Shape 8">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C643617-10FD-44B3-BD33-7A3F94D5B0C6}"/>
              </a:ext>
            </a:extLst>
          </p:cNvPr>
          <p:cNvPicPr>
            <a:picLocks noChangeAspect="1"/>
          </p:cNvPicPr>
          <p:nvPr/>
        </p:nvPicPr>
        <p:blipFill rotWithShape="1">
          <a:blip r:embed="rId2"/>
          <a:srcRect r="8737"/>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413106861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F4BB-8004-4E1D-AC77-61F01DB273D8}"/>
              </a:ext>
            </a:extLst>
          </p:cNvPr>
          <p:cNvSpPr>
            <a:spLocks noGrp="1"/>
          </p:cNvSpPr>
          <p:nvPr>
            <p:ph type="title"/>
          </p:nvPr>
        </p:nvSpPr>
        <p:spPr/>
        <p:txBody>
          <a:bodyPr/>
          <a:lstStyle/>
          <a:p>
            <a:pPr algn="ctr"/>
            <a:r>
              <a:rPr lang="en-US" b="1" i="0" dirty="0">
                <a:solidFill>
                  <a:srgbClr val="000000"/>
                </a:solidFill>
                <a:effectLst/>
                <a:latin typeface="Arial" panose="020B0604020202020204" pitchFamily="34" charset="0"/>
              </a:rPr>
              <a:t>Most popular social networks</a:t>
            </a:r>
            <a:endParaRPr lang="en-US" dirty="0"/>
          </a:p>
        </p:txBody>
      </p:sp>
      <p:graphicFrame>
        <p:nvGraphicFramePr>
          <p:cNvPr id="5" name="Content Placeholder 4">
            <a:extLst>
              <a:ext uri="{FF2B5EF4-FFF2-40B4-BE49-F238E27FC236}">
                <a16:creationId xmlns:a16="http://schemas.microsoft.com/office/drawing/2014/main" id="{85396F0F-6681-470D-BF39-91F495F751BF}"/>
              </a:ext>
            </a:extLst>
          </p:cNvPr>
          <p:cNvGraphicFramePr>
            <a:graphicFrameLocks noGrp="1"/>
          </p:cNvGraphicFramePr>
          <p:nvPr>
            <p:ph idx="1"/>
            <p:extLst>
              <p:ext uri="{D42A27DB-BD31-4B8C-83A1-F6EECF244321}">
                <p14:modId xmlns:p14="http://schemas.microsoft.com/office/powerpoint/2010/main" val="650162297"/>
              </p:ext>
            </p:extLst>
          </p:nvPr>
        </p:nvGraphicFramePr>
        <p:xfrm>
          <a:off x="838200" y="3077265"/>
          <a:ext cx="10515600" cy="3291840"/>
        </p:xfrm>
        <a:graphic>
          <a:graphicData uri="http://schemas.openxmlformats.org/drawingml/2006/table">
            <a:tbl>
              <a:tblPr/>
              <a:tblGrid>
                <a:gridCol w="3505200">
                  <a:extLst>
                    <a:ext uri="{9D8B030D-6E8A-4147-A177-3AD203B41FA5}">
                      <a16:colId xmlns:a16="http://schemas.microsoft.com/office/drawing/2014/main" val="204278705"/>
                    </a:ext>
                  </a:extLst>
                </a:gridCol>
                <a:gridCol w="3505200">
                  <a:extLst>
                    <a:ext uri="{9D8B030D-6E8A-4147-A177-3AD203B41FA5}">
                      <a16:colId xmlns:a16="http://schemas.microsoft.com/office/drawing/2014/main" val="4009946337"/>
                    </a:ext>
                  </a:extLst>
                </a:gridCol>
                <a:gridCol w="3505200">
                  <a:extLst>
                    <a:ext uri="{9D8B030D-6E8A-4147-A177-3AD203B41FA5}">
                      <a16:colId xmlns:a16="http://schemas.microsoft.com/office/drawing/2014/main" val="1074018349"/>
                    </a:ext>
                  </a:extLst>
                </a:gridCol>
              </a:tblGrid>
              <a:tr h="0">
                <a:tc>
                  <a:txBody>
                    <a:bodyPr/>
                    <a:lstStyle/>
                    <a:p>
                      <a:r>
                        <a:rPr lang="en-US" dirty="0">
                          <a:effectLst/>
                        </a:rPr>
                        <a:t>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2" tooltip="Facebook"/>
                        </a:rPr>
                        <a:t>Facebook</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2,186</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488945152"/>
                  </a:ext>
                </a:extLst>
              </a:tr>
              <a:tr h="0">
                <a:tc>
                  <a:txBody>
                    <a:bodyPr/>
                    <a:lstStyle/>
                    <a:p>
                      <a:r>
                        <a:rPr lang="en-US">
                          <a:effectLst/>
                        </a:rPr>
                        <a:t>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3" tooltip="YouTube"/>
                        </a:rPr>
                        <a:t>YouTube</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1,900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09570553"/>
                  </a:ext>
                </a:extLst>
              </a:tr>
              <a:tr h="0">
                <a:tc>
                  <a:txBody>
                    <a:bodyPr/>
                    <a:lstStyle/>
                    <a:p>
                      <a:r>
                        <a:rPr lang="en-US">
                          <a:effectLst/>
                        </a:rPr>
                        <a:t>3</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4" tooltip="WhatsApp"/>
                        </a:rPr>
                        <a:t>WhatsApp</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1,500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2245285"/>
                  </a:ext>
                </a:extLst>
              </a:tr>
              <a:tr h="0">
                <a:tc>
                  <a:txBody>
                    <a:bodyPr/>
                    <a:lstStyle/>
                    <a:p>
                      <a:r>
                        <a:rPr lang="en-US">
                          <a:effectLst/>
                        </a:rPr>
                        <a:t>4</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5" tooltip="Facebook Messenger"/>
                        </a:rPr>
                        <a:t>Facebook Messenger</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1,300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73216371"/>
                  </a:ext>
                </a:extLst>
              </a:tr>
              <a:tr h="0">
                <a:tc>
                  <a:txBody>
                    <a:bodyPr/>
                    <a:lstStyle/>
                    <a:p>
                      <a:r>
                        <a:rPr lang="en-US">
                          <a:effectLst/>
                        </a:rPr>
                        <a:t>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6" tooltip="WeChat"/>
                        </a:rPr>
                        <a:t>WeChat</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1,040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68301205"/>
                  </a:ext>
                </a:extLst>
              </a:tr>
              <a:tr h="0">
                <a:tc>
                  <a:txBody>
                    <a:bodyPr/>
                    <a:lstStyle/>
                    <a:p>
                      <a:r>
                        <a:rPr lang="en-US">
                          <a:effectLst/>
                        </a:rPr>
                        <a:t>6</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7" tooltip="Instagram"/>
                        </a:rPr>
                        <a:t>Instagram</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1,000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82779193"/>
                  </a:ext>
                </a:extLst>
              </a:tr>
              <a:tr h="0">
                <a:tc>
                  <a:txBody>
                    <a:bodyPr/>
                    <a:lstStyle/>
                    <a:p>
                      <a:r>
                        <a:rPr lang="en-US">
                          <a:effectLst/>
                        </a:rPr>
                        <a:t>7</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8" tooltip="Tencent QQ"/>
                        </a:rPr>
                        <a:t>QQ</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806</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57724889"/>
                  </a:ext>
                </a:extLst>
              </a:tr>
              <a:tr h="0">
                <a:tc>
                  <a:txBody>
                    <a:bodyPr/>
                    <a:lstStyle/>
                    <a:p>
                      <a:r>
                        <a:rPr lang="en-US">
                          <a:effectLst/>
                        </a:rPr>
                        <a:t>8</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9" tooltip="Qzone"/>
                        </a:rPr>
                        <a:t>QZone</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563</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05682324"/>
                  </a:ext>
                </a:extLst>
              </a:tr>
              <a:tr h="0">
                <a:tc>
                  <a:txBody>
                    <a:bodyPr/>
                    <a:lstStyle/>
                    <a:p>
                      <a:r>
                        <a:rPr lang="en-US" dirty="0">
                          <a:effectLst/>
                        </a:rPr>
                        <a:t>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a:solidFill>
                            <a:srgbClr val="0B0080"/>
                          </a:solidFill>
                          <a:effectLst/>
                          <a:hlinkClick r:id="rId10" tooltip="Tik Tok (app)"/>
                        </a:rPr>
                        <a:t>Tik Tok</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500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09730370"/>
                  </a:ext>
                </a:extLst>
              </a:tr>
            </a:tbl>
          </a:graphicData>
        </a:graphic>
      </p:graphicFrame>
      <p:graphicFrame>
        <p:nvGraphicFramePr>
          <p:cNvPr id="6" name="Table 5">
            <a:extLst>
              <a:ext uri="{FF2B5EF4-FFF2-40B4-BE49-F238E27FC236}">
                <a16:creationId xmlns:a16="http://schemas.microsoft.com/office/drawing/2014/main" id="{E7DAB341-4149-47BB-8A6C-C0D48C01964C}"/>
              </a:ext>
            </a:extLst>
          </p:cNvPr>
          <p:cNvGraphicFramePr>
            <a:graphicFrameLocks noGrp="1"/>
          </p:cNvGraphicFramePr>
          <p:nvPr>
            <p:extLst>
              <p:ext uri="{D42A27DB-BD31-4B8C-83A1-F6EECF244321}">
                <p14:modId xmlns:p14="http://schemas.microsoft.com/office/powerpoint/2010/main" val="2893648466"/>
              </p:ext>
            </p:extLst>
          </p:nvPr>
        </p:nvGraphicFramePr>
        <p:xfrm>
          <a:off x="838200" y="2467309"/>
          <a:ext cx="10515600" cy="640080"/>
        </p:xfrm>
        <a:graphic>
          <a:graphicData uri="http://schemas.openxmlformats.org/drawingml/2006/table">
            <a:tbl>
              <a:tblPr/>
              <a:tblGrid>
                <a:gridCol w="3505200">
                  <a:extLst>
                    <a:ext uri="{9D8B030D-6E8A-4147-A177-3AD203B41FA5}">
                      <a16:colId xmlns:a16="http://schemas.microsoft.com/office/drawing/2014/main" val="2737877078"/>
                    </a:ext>
                  </a:extLst>
                </a:gridCol>
                <a:gridCol w="3505200">
                  <a:extLst>
                    <a:ext uri="{9D8B030D-6E8A-4147-A177-3AD203B41FA5}">
                      <a16:colId xmlns:a16="http://schemas.microsoft.com/office/drawing/2014/main" val="2228724060"/>
                    </a:ext>
                  </a:extLst>
                </a:gridCol>
                <a:gridCol w="3505200">
                  <a:extLst>
                    <a:ext uri="{9D8B030D-6E8A-4147-A177-3AD203B41FA5}">
                      <a16:colId xmlns:a16="http://schemas.microsoft.com/office/drawing/2014/main" val="3648404110"/>
                    </a:ext>
                  </a:extLst>
                </a:gridCol>
              </a:tblGrid>
              <a:tr h="0">
                <a:tc>
                  <a:txBody>
                    <a:bodyPr/>
                    <a:lstStyle/>
                    <a:p>
                      <a:endParaRPr lang="en-US" dirty="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u="none" strike="noStrike" dirty="0">
                          <a:solidFill>
                            <a:srgbClr val="0B0080"/>
                          </a:solidFill>
                          <a:effectLst/>
                        </a:rPr>
                        <a:t>Network name </a:t>
                      </a:r>
                      <a:endParaRPr lang="en-US" dirty="0">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Number of Users </a:t>
                      </a:r>
                    </a:p>
                    <a:p>
                      <a:r>
                        <a:rPr lang="en-US" dirty="0">
                          <a:effectLst/>
                        </a:rPr>
                        <a:t>(in Millions) </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70527532"/>
                  </a:ext>
                </a:extLst>
              </a:tr>
            </a:tbl>
          </a:graphicData>
        </a:graphic>
      </p:graphicFrame>
      <p:sp>
        <p:nvSpPr>
          <p:cNvPr id="7" name="Rectangle 6">
            <a:extLst>
              <a:ext uri="{FF2B5EF4-FFF2-40B4-BE49-F238E27FC236}">
                <a16:creationId xmlns:a16="http://schemas.microsoft.com/office/drawing/2014/main" id="{5E0723BB-47DE-4BEE-9997-72346404C4E8}"/>
              </a:ext>
            </a:extLst>
          </p:cNvPr>
          <p:cNvSpPr/>
          <p:nvPr/>
        </p:nvSpPr>
        <p:spPr>
          <a:xfrm>
            <a:off x="838200" y="1625675"/>
            <a:ext cx="10515599" cy="830997"/>
          </a:xfrm>
          <a:prstGeom prst="rect">
            <a:avLst/>
          </a:prstGeom>
        </p:spPr>
        <p:txBody>
          <a:bodyPr wrap="square">
            <a:spAutoFit/>
          </a:bodyPr>
          <a:lstStyle/>
          <a:p>
            <a:r>
              <a:rPr lang="en-US" sz="2400" b="0" i="0" dirty="0">
                <a:solidFill>
                  <a:srgbClr val="222222"/>
                </a:solidFill>
                <a:effectLst/>
                <a:latin typeface="Arial" panose="020B0604020202020204" pitchFamily="34" charset="0"/>
              </a:rPr>
              <a:t>The following list of the leading social networks shows the number of active users as of July 2018.</a:t>
            </a:r>
            <a:endParaRPr lang="en-US" sz="2400" dirty="0"/>
          </a:p>
        </p:txBody>
      </p:sp>
    </p:spTree>
    <p:extLst>
      <p:ext uri="{BB962C8B-B14F-4D97-AF65-F5344CB8AC3E}">
        <p14:creationId xmlns:p14="http://schemas.microsoft.com/office/powerpoint/2010/main" val="115571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F4BB-8004-4E1D-AC77-61F01DB273D8}"/>
              </a:ext>
            </a:extLst>
          </p:cNvPr>
          <p:cNvSpPr>
            <a:spLocks noGrp="1"/>
          </p:cNvSpPr>
          <p:nvPr>
            <p:ph type="title"/>
          </p:nvPr>
        </p:nvSpPr>
        <p:spPr/>
        <p:txBody>
          <a:bodyPr/>
          <a:lstStyle/>
          <a:p>
            <a:r>
              <a:rPr lang="en-US" b="1" i="0" dirty="0">
                <a:solidFill>
                  <a:srgbClr val="000000"/>
                </a:solidFill>
                <a:effectLst/>
                <a:latin typeface="Arial" panose="020B0604020202020204" pitchFamily="34" charset="0"/>
              </a:rPr>
              <a:t>Most popular social networks</a:t>
            </a:r>
            <a:endParaRPr lang="en-US" dirty="0"/>
          </a:p>
        </p:txBody>
      </p:sp>
      <p:graphicFrame>
        <p:nvGraphicFramePr>
          <p:cNvPr id="6" name="Table 5">
            <a:extLst>
              <a:ext uri="{FF2B5EF4-FFF2-40B4-BE49-F238E27FC236}">
                <a16:creationId xmlns:a16="http://schemas.microsoft.com/office/drawing/2014/main" id="{1F1675F9-38D3-4489-B6FA-6E28456A71A6}"/>
              </a:ext>
            </a:extLst>
          </p:cNvPr>
          <p:cNvGraphicFramePr>
            <a:graphicFrameLocks noGrp="1"/>
          </p:cNvGraphicFramePr>
          <p:nvPr/>
        </p:nvGraphicFramePr>
        <p:xfrm>
          <a:off x="883459" y="1811462"/>
          <a:ext cx="10425081" cy="4379664"/>
        </p:xfrm>
        <a:graphic>
          <a:graphicData uri="http://schemas.openxmlformats.org/drawingml/2006/table">
            <a:tbl>
              <a:tblPr/>
              <a:tblGrid>
                <a:gridCol w="3475027">
                  <a:extLst>
                    <a:ext uri="{9D8B030D-6E8A-4147-A177-3AD203B41FA5}">
                      <a16:colId xmlns:a16="http://schemas.microsoft.com/office/drawing/2014/main" val="2435645994"/>
                    </a:ext>
                  </a:extLst>
                </a:gridCol>
                <a:gridCol w="3475027">
                  <a:extLst>
                    <a:ext uri="{9D8B030D-6E8A-4147-A177-3AD203B41FA5}">
                      <a16:colId xmlns:a16="http://schemas.microsoft.com/office/drawing/2014/main" val="602535070"/>
                    </a:ext>
                  </a:extLst>
                </a:gridCol>
                <a:gridCol w="3475027">
                  <a:extLst>
                    <a:ext uri="{9D8B030D-6E8A-4147-A177-3AD203B41FA5}">
                      <a16:colId xmlns:a16="http://schemas.microsoft.com/office/drawing/2014/main" val="1573317154"/>
                    </a:ext>
                  </a:extLst>
                </a:gridCol>
              </a:tblGrid>
              <a:tr h="362611">
                <a:tc>
                  <a:txBody>
                    <a:bodyPr/>
                    <a:lstStyle/>
                    <a:p>
                      <a:r>
                        <a:rPr lang="en-US" sz="1800">
                          <a:effectLst/>
                        </a:rPr>
                        <a:t>11</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2" tooltip="Sina Weibo"/>
                        </a:rPr>
                        <a:t>Sina Weibo</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411</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91484005"/>
                  </a:ext>
                </a:extLst>
              </a:tr>
              <a:tr h="362611">
                <a:tc>
                  <a:txBody>
                    <a:bodyPr/>
                    <a:lstStyle/>
                    <a:p>
                      <a:r>
                        <a:rPr lang="en-US" sz="1800">
                          <a:effectLst/>
                        </a:rPr>
                        <a:t>12</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3" tooltip="Twitter"/>
                        </a:rPr>
                        <a:t>Twitter</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336</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76678980"/>
                  </a:ext>
                </a:extLst>
              </a:tr>
              <a:tr h="362611">
                <a:tc>
                  <a:txBody>
                    <a:bodyPr/>
                    <a:lstStyle/>
                    <a:p>
                      <a:r>
                        <a:rPr lang="en-US" sz="1800">
                          <a:effectLst/>
                        </a:rPr>
                        <a:t>13</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4" tooltip="Reddit"/>
                        </a:rPr>
                        <a:t>Reddit</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330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88303094"/>
                  </a:ext>
                </a:extLst>
              </a:tr>
              <a:tr h="362611">
                <a:tc>
                  <a:txBody>
                    <a:bodyPr/>
                    <a:lstStyle/>
                    <a:p>
                      <a:r>
                        <a:rPr lang="en-US" sz="1800">
                          <a:effectLst/>
                        </a:rPr>
                        <a:t>14</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5" tooltip="Baidu Tieba"/>
                        </a:rPr>
                        <a:t>Baidu Tiba</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300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94578787"/>
                  </a:ext>
                </a:extLst>
              </a:tr>
              <a:tr h="362611">
                <a:tc>
                  <a:txBody>
                    <a:bodyPr/>
                    <a:lstStyle/>
                    <a:p>
                      <a:r>
                        <a:rPr lang="en-US" sz="1800">
                          <a:effectLst/>
                        </a:rPr>
                        <a:t>15</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6" tooltip="Skype"/>
                        </a:rPr>
                        <a:t>Skype</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300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49642670"/>
                  </a:ext>
                </a:extLst>
              </a:tr>
              <a:tr h="362611">
                <a:tc>
                  <a:txBody>
                    <a:bodyPr/>
                    <a:lstStyle/>
                    <a:p>
                      <a:r>
                        <a:rPr lang="en-US" sz="1800">
                          <a:effectLst/>
                        </a:rPr>
                        <a:t>16</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7" tooltip="LinkedIn"/>
                        </a:rPr>
                        <a:t>LinkedIn</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294</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92331648"/>
                  </a:ext>
                </a:extLst>
              </a:tr>
              <a:tr h="362611">
                <a:tc>
                  <a:txBody>
                    <a:bodyPr/>
                    <a:lstStyle/>
                    <a:p>
                      <a:r>
                        <a:rPr lang="en-US" sz="1800">
                          <a:effectLst/>
                        </a:rPr>
                        <a:t>17</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8" tooltip="Viber"/>
                        </a:rPr>
                        <a:t>Viber</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260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38785477"/>
                  </a:ext>
                </a:extLst>
              </a:tr>
              <a:tr h="362611">
                <a:tc>
                  <a:txBody>
                    <a:bodyPr/>
                    <a:lstStyle/>
                    <a:p>
                      <a:r>
                        <a:rPr lang="en-US" sz="1800">
                          <a:effectLst/>
                        </a:rPr>
                        <a:t>18</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9" tooltip="Snapchat"/>
                        </a:rPr>
                        <a:t>Snapchat</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255</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50223967"/>
                  </a:ext>
                </a:extLst>
              </a:tr>
              <a:tr h="362611">
                <a:tc>
                  <a:txBody>
                    <a:bodyPr/>
                    <a:lstStyle/>
                    <a:p>
                      <a:r>
                        <a:rPr lang="en-US" sz="1800">
                          <a:effectLst/>
                        </a:rPr>
                        <a:t>19</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10" tooltip="Line (software)"/>
                        </a:rPr>
                        <a:t>Line</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203</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06669740"/>
                  </a:ext>
                </a:extLst>
              </a:tr>
              <a:tr h="362611">
                <a:tc>
                  <a:txBody>
                    <a:bodyPr/>
                    <a:lstStyle/>
                    <a:p>
                      <a:r>
                        <a:rPr lang="en-US" sz="1800">
                          <a:effectLst/>
                        </a:rPr>
                        <a:t>20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11" tooltip="Pinterest"/>
                        </a:rPr>
                        <a:t>Pinterest</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200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40312682"/>
                  </a:ext>
                </a:extLst>
              </a:tr>
              <a:tr h="362611">
                <a:tc>
                  <a:txBody>
                    <a:bodyPr/>
                    <a:lstStyle/>
                    <a:p>
                      <a:r>
                        <a:rPr lang="en-US" sz="1800">
                          <a:effectLst/>
                        </a:rPr>
                        <a:t>21</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12" tooltip="Telegram (service)"/>
                        </a:rPr>
                        <a:t>Telegram</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a:effectLst/>
                        </a:rPr>
                        <a:t>200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23362314"/>
                  </a:ext>
                </a:extLst>
              </a:tr>
              <a:tr h="362611">
                <a:tc>
                  <a:txBody>
                    <a:bodyPr/>
                    <a:lstStyle/>
                    <a:p>
                      <a:r>
                        <a:rPr lang="en-US" sz="1800">
                          <a:effectLst/>
                        </a:rPr>
                        <a:t>22</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a:solidFill>
                            <a:srgbClr val="0B0080"/>
                          </a:solidFill>
                          <a:effectLst/>
                          <a:hlinkClick r:id="rId13" tooltip="Tinder (app)"/>
                        </a:rPr>
                        <a:t>Tinder</a:t>
                      </a:r>
                      <a:endParaRPr lang="en-US" sz="1800">
                        <a:effectLst/>
                      </a:endParaRP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100</a:t>
                      </a:r>
                    </a:p>
                  </a:txBody>
                  <a:tcPr marL="90653" marR="90653" marT="45326" marB="4532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690183917"/>
                  </a:ext>
                </a:extLst>
              </a:tr>
            </a:tbl>
          </a:graphicData>
        </a:graphic>
      </p:graphicFrame>
    </p:spTree>
    <p:extLst>
      <p:ext uri="{BB962C8B-B14F-4D97-AF65-F5344CB8AC3E}">
        <p14:creationId xmlns:p14="http://schemas.microsoft.com/office/powerpoint/2010/main" val="323705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Social media usage</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790075" y="1279139"/>
            <a:ext cx="10515599"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en-US" sz="3200" dirty="0"/>
              <a:t>A survey conducted (in 2011), by Pew Internet Research, discussed in Lee Rainie and </a:t>
            </a:r>
            <a:r>
              <a:rPr lang="en-US" sz="3200" dirty="0">
                <a:hlinkClick r:id="rId2" tooltip="Barry Wellman"/>
              </a:rPr>
              <a:t>Barry Wellman</a:t>
            </a:r>
            <a:r>
              <a:rPr lang="en-US" sz="3200" dirty="0"/>
              <a:t>'s </a:t>
            </a:r>
            <a:r>
              <a:rPr lang="en-US" sz="3200" i="1" dirty="0"/>
              <a:t>Networked – The New Social Operating System</a:t>
            </a:r>
            <a:r>
              <a:rPr lang="en-US" sz="3200" dirty="0"/>
              <a:t>, illustrates that 'networked individuals' are engaged to a further extent regarding numbers of content creation activities and that the 'networked individuals' are increasing over a larger age span. </a:t>
            </a:r>
          </a:p>
          <a:p>
            <a:pPr algn="just"/>
            <a:r>
              <a:rPr lang="en-US" sz="3200" dirty="0"/>
              <a:t>These are some of the content creation activities that networked individuals take part in:</a:t>
            </a:r>
            <a:endParaRPr lang="en-US" sz="4000" dirty="0"/>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3"/>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6048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Social media usage</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790075" y="1636348"/>
            <a:ext cx="10824409"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indent="-457200">
              <a:buFont typeface="Arial" panose="020B0604020202020204" pitchFamily="34" charset="0"/>
              <a:buChar char="•"/>
            </a:pPr>
            <a:r>
              <a:rPr lang="en-US" sz="2800" dirty="0"/>
              <a:t>writing material, such as text or online comments, on a social networking site such as Facebook: 65% of Internet users do this</a:t>
            </a:r>
          </a:p>
          <a:p>
            <a:pPr marL="457200" indent="-457200">
              <a:buFont typeface="Arial" panose="020B0604020202020204" pitchFamily="34" charset="0"/>
              <a:buChar char="•"/>
            </a:pPr>
            <a:r>
              <a:rPr lang="en-US" sz="2800" dirty="0"/>
              <a:t>sharing </a:t>
            </a:r>
            <a:r>
              <a:rPr lang="en-US" sz="2800" dirty="0">
                <a:hlinkClick r:id="rId2" tooltip="Digital photo"/>
              </a:rPr>
              <a:t>digital photos</a:t>
            </a:r>
            <a:r>
              <a:rPr lang="en-US" sz="2800" dirty="0"/>
              <a:t>: 55%</a:t>
            </a:r>
          </a:p>
          <a:p>
            <a:pPr marL="457200" indent="-457200">
              <a:buFont typeface="Arial" panose="020B0604020202020204" pitchFamily="34" charset="0"/>
              <a:buChar char="•"/>
            </a:pPr>
            <a:r>
              <a:rPr lang="en-US" sz="2800" dirty="0"/>
              <a:t>contributing rankings and reviews of products or services: 37%</a:t>
            </a:r>
          </a:p>
          <a:p>
            <a:pPr marL="457200" indent="-457200">
              <a:buFont typeface="Arial" panose="020B0604020202020204" pitchFamily="34" charset="0"/>
              <a:buChar char="•"/>
            </a:pPr>
            <a:r>
              <a:rPr lang="en-US" sz="2800" dirty="0"/>
              <a:t>creating "tags" of content, such as tagging songs by genre: 33%</a:t>
            </a:r>
          </a:p>
          <a:p>
            <a:pPr marL="457200" indent="-457200">
              <a:buFont typeface="Arial" panose="020B0604020202020204" pitchFamily="34" charset="0"/>
              <a:buChar char="•"/>
            </a:pPr>
            <a:r>
              <a:rPr lang="en-US" sz="2800" dirty="0"/>
              <a:t>posting comments on third-party websites or blogs: 26%</a:t>
            </a:r>
          </a:p>
          <a:p>
            <a:pPr marL="457200" indent="-457200">
              <a:buFont typeface="Arial" panose="020B0604020202020204" pitchFamily="34" charset="0"/>
              <a:buChar char="•"/>
            </a:pPr>
            <a:r>
              <a:rPr lang="en-US" sz="2800" dirty="0"/>
              <a:t>taking online material and </a:t>
            </a:r>
            <a:r>
              <a:rPr lang="en-US" sz="2800" dirty="0">
                <a:hlinkClick r:id="rId3" tooltip="Mashup (culture)"/>
              </a:rPr>
              <a:t>remixing it into a new creation</a:t>
            </a:r>
            <a:r>
              <a:rPr lang="en-US" sz="2800" dirty="0"/>
              <a:t>: 15% of Internet users do this with photos, video, audio, or text</a:t>
            </a:r>
          </a:p>
          <a:p>
            <a:pPr marL="457200" indent="-457200">
              <a:buFont typeface="Arial" panose="020B0604020202020204" pitchFamily="34" charset="0"/>
              <a:buChar char="•"/>
            </a:pPr>
            <a:r>
              <a:rPr lang="en-US" sz="2800" dirty="0"/>
              <a:t>creating or working on a </a:t>
            </a:r>
            <a:r>
              <a:rPr lang="en-US" sz="2800" dirty="0">
                <a:hlinkClick r:id="rId4" tooltip="Blog"/>
              </a:rPr>
              <a:t>blog</a:t>
            </a:r>
            <a:r>
              <a:rPr lang="en-US" sz="2800" dirty="0"/>
              <a:t>: 14%</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5"/>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2746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6D2E0-0BD7-4C0C-96C7-B3BD270610DA}"/>
              </a:ext>
            </a:extLst>
          </p:cNvPr>
          <p:cNvSpPr>
            <a:spLocks noGrp="1"/>
          </p:cNvSpPr>
          <p:nvPr>
            <p:ph type="title"/>
          </p:nvPr>
        </p:nvSpPr>
        <p:spPr/>
        <p:txBody>
          <a:bodyPr/>
          <a:lstStyle/>
          <a:p>
            <a:pPr algn="ctr"/>
            <a:r>
              <a:rPr lang="en-US" b="1" dirty="0"/>
              <a:t>Use of social media by businesses</a:t>
            </a:r>
            <a:endParaRPr lang="en-US" dirty="0"/>
          </a:p>
        </p:txBody>
      </p:sp>
      <p:sp>
        <p:nvSpPr>
          <p:cNvPr id="3" name="Content Placeholder 2">
            <a:extLst>
              <a:ext uri="{FF2B5EF4-FFF2-40B4-BE49-F238E27FC236}">
                <a16:creationId xmlns:a16="http://schemas.microsoft.com/office/drawing/2014/main" id="{8D0F1DC2-4DA5-4AE7-B129-46AF3EB9F4EB}"/>
              </a:ext>
            </a:extLst>
          </p:cNvPr>
          <p:cNvSpPr>
            <a:spLocks noGrp="1"/>
          </p:cNvSpPr>
          <p:nvPr>
            <p:ph idx="1"/>
          </p:nvPr>
        </p:nvSpPr>
        <p:spPr>
          <a:xfrm>
            <a:off x="838200" y="1690688"/>
            <a:ext cx="10515600" cy="4351338"/>
          </a:xfrm>
        </p:spPr>
        <p:txBody>
          <a:bodyPr>
            <a:normAutofit fontScale="92500" lnSpcReduction="20000"/>
          </a:bodyPr>
          <a:lstStyle/>
          <a:p>
            <a:pPr algn="just"/>
            <a:r>
              <a:rPr lang="en-US" sz="3200" dirty="0"/>
              <a:t>Although social media accessed via desktop computers offer a variety of opportunities for companies in a wide range of business sectors, mobile social media, which users can access when they are "on the go" via tablet computers or smartphones, benefit companies because of the location- and time-sensitive awareness of their users.</a:t>
            </a:r>
          </a:p>
          <a:p>
            <a:pPr algn="just"/>
            <a:r>
              <a:rPr lang="en-US" sz="3200" dirty="0"/>
              <a:t> Mobile social media tools can be used for </a:t>
            </a:r>
          </a:p>
          <a:p>
            <a:pPr marL="1035050" algn="just">
              <a:buFont typeface="Wingdings" panose="05000000000000000000" pitchFamily="2" charset="2"/>
              <a:buChar char="§"/>
            </a:pPr>
            <a:r>
              <a:rPr lang="en-US" sz="3200" dirty="0"/>
              <a:t>marketing research, </a:t>
            </a:r>
          </a:p>
          <a:p>
            <a:pPr marL="1035050" algn="just">
              <a:buFont typeface="Wingdings" panose="05000000000000000000" pitchFamily="2" charset="2"/>
              <a:buChar char="§"/>
            </a:pPr>
            <a:r>
              <a:rPr lang="en-US" sz="3200" dirty="0"/>
              <a:t>communication, </a:t>
            </a:r>
          </a:p>
          <a:p>
            <a:pPr marL="1035050" algn="just">
              <a:buFont typeface="Wingdings" panose="05000000000000000000" pitchFamily="2" charset="2"/>
              <a:buChar char="§"/>
            </a:pPr>
            <a:r>
              <a:rPr lang="en-US" sz="3200" dirty="0"/>
              <a:t>sales promotions/discounts, </a:t>
            </a:r>
          </a:p>
          <a:p>
            <a:pPr marL="1035050" algn="just">
              <a:buFont typeface="Wingdings" panose="05000000000000000000" pitchFamily="2" charset="2"/>
              <a:buChar char="§"/>
            </a:pPr>
            <a:r>
              <a:rPr lang="en-US" sz="3200" dirty="0"/>
              <a:t>relationship development/loyalty programs.</a:t>
            </a:r>
          </a:p>
        </p:txBody>
      </p:sp>
    </p:spTree>
    <p:extLst>
      <p:ext uri="{BB962C8B-B14F-4D97-AF65-F5344CB8AC3E}">
        <p14:creationId xmlns:p14="http://schemas.microsoft.com/office/powerpoint/2010/main" val="2670805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6BBD-CA75-4F90-B6BB-0CE93BB71513}"/>
              </a:ext>
            </a:extLst>
          </p:cNvPr>
          <p:cNvSpPr>
            <a:spLocks noGrp="1"/>
          </p:cNvSpPr>
          <p:nvPr>
            <p:ph type="title"/>
          </p:nvPr>
        </p:nvSpPr>
        <p:spPr/>
        <p:txBody>
          <a:bodyPr/>
          <a:lstStyle/>
          <a:p>
            <a:pPr algn="ctr"/>
            <a:r>
              <a:rPr lang="en-US" b="1" dirty="0"/>
              <a:t>Use of social media by businesses</a:t>
            </a:r>
            <a:endParaRPr lang="en-US" dirty="0"/>
          </a:p>
        </p:txBody>
      </p:sp>
      <p:sp>
        <p:nvSpPr>
          <p:cNvPr id="3" name="Content Placeholder 2">
            <a:extLst>
              <a:ext uri="{FF2B5EF4-FFF2-40B4-BE49-F238E27FC236}">
                <a16:creationId xmlns:a16="http://schemas.microsoft.com/office/drawing/2014/main" id="{BCA80978-9076-4297-AAF2-24250B0C9015}"/>
              </a:ext>
            </a:extLst>
          </p:cNvPr>
          <p:cNvSpPr>
            <a:spLocks noGrp="1"/>
          </p:cNvSpPr>
          <p:nvPr>
            <p:ph idx="1"/>
          </p:nvPr>
        </p:nvSpPr>
        <p:spPr/>
        <p:txBody>
          <a:bodyPr>
            <a:normAutofit/>
          </a:bodyPr>
          <a:lstStyle/>
          <a:p>
            <a:pPr algn="just"/>
            <a:r>
              <a:rPr lang="en-US" sz="3200" b="1" dirty="0"/>
              <a:t>Marketing research: </a:t>
            </a:r>
          </a:p>
          <a:p>
            <a:pPr marL="0" indent="0" algn="just">
              <a:buNone/>
            </a:pPr>
            <a:r>
              <a:rPr lang="en-US" sz="3200" dirty="0"/>
              <a:t>Mobile social media applications provide companies data about offline consumer movements at a level of detail that was previously accessible to online companies only. These applications allow any business to know the exact time a customer who uses social media entered one of its locations, as well as know the social media comments made during the visit.</a:t>
            </a:r>
          </a:p>
        </p:txBody>
      </p:sp>
    </p:spTree>
    <p:extLst>
      <p:ext uri="{BB962C8B-B14F-4D97-AF65-F5344CB8AC3E}">
        <p14:creationId xmlns:p14="http://schemas.microsoft.com/office/powerpoint/2010/main" val="876444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6BBD-CA75-4F90-B6BB-0CE93BB71513}"/>
              </a:ext>
            </a:extLst>
          </p:cNvPr>
          <p:cNvSpPr>
            <a:spLocks noGrp="1"/>
          </p:cNvSpPr>
          <p:nvPr>
            <p:ph type="title"/>
          </p:nvPr>
        </p:nvSpPr>
        <p:spPr/>
        <p:txBody>
          <a:bodyPr/>
          <a:lstStyle/>
          <a:p>
            <a:pPr algn="ctr"/>
            <a:r>
              <a:rPr lang="en-US" b="1" dirty="0"/>
              <a:t>Use of social media by businesses</a:t>
            </a:r>
            <a:endParaRPr lang="en-US" dirty="0"/>
          </a:p>
        </p:txBody>
      </p:sp>
      <p:sp>
        <p:nvSpPr>
          <p:cNvPr id="3" name="Content Placeholder 2">
            <a:extLst>
              <a:ext uri="{FF2B5EF4-FFF2-40B4-BE49-F238E27FC236}">
                <a16:creationId xmlns:a16="http://schemas.microsoft.com/office/drawing/2014/main" id="{BCA80978-9076-4297-AAF2-24250B0C9015}"/>
              </a:ext>
            </a:extLst>
          </p:cNvPr>
          <p:cNvSpPr>
            <a:spLocks noGrp="1"/>
          </p:cNvSpPr>
          <p:nvPr>
            <p:ph idx="1"/>
          </p:nvPr>
        </p:nvSpPr>
        <p:spPr/>
        <p:txBody>
          <a:bodyPr>
            <a:normAutofit/>
          </a:bodyPr>
          <a:lstStyle/>
          <a:p>
            <a:pPr algn="just"/>
            <a:r>
              <a:rPr lang="en-US" b="1" dirty="0"/>
              <a:t>Communication: </a:t>
            </a:r>
          </a:p>
          <a:p>
            <a:pPr marL="0" indent="0" algn="just">
              <a:buNone/>
            </a:pPr>
            <a:r>
              <a:rPr lang="en-US" dirty="0"/>
              <a:t>Mobile social media communication takes two forms: company-to-consumer (in which a company may establish a connection to a consumer based on its location and provide reviews about locations nearby) and user-generated content. </a:t>
            </a:r>
          </a:p>
          <a:p>
            <a:pPr marL="0" indent="0" algn="just">
              <a:buNone/>
            </a:pPr>
            <a:r>
              <a:rPr lang="en-US" b="1" dirty="0"/>
              <a:t>For example</a:t>
            </a:r>
            <a:r>
              <a:rPr lang="en-US" dirty="0"/>
              <a:t>, McDonald's offered $5 and $10 gift-cards to 100 users randomly selected among those checking in at one of its restaurants. </a:t>
            </a:r>
          </a:p>
          <a:p>
            <a:pPr marL="0" indent="0" algn="just">
              <a:buNone/>
            </a:pPr>
            <a:r>
              <a:rPr lang="en-US" dirty="0"/>
              <a:t>This promotion increased check-ins by 33% (from 2,146 to 2,865), resulted in over 50 articles and blog posts, and prompted several hundred thousand news feeds and Twitter messages.</a:t>
            </a:r>
            <a:endParaRPr lang="en-US" sz="3200" dirty="0"/>
          </a:p>
        </p:txBody>
      </p:sp>
    </p:spTree>
    <p:extLst>
      <p:ext uri="{BB962C8B-B14F-4D97-AF65-F5344CB8AC3E}">
        <p14:creationId xmlns:p14="http://schemas.microsoft.com/office/powerpoint/2010/main" val="27964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26BBD-CA75-4F90-B6BB-0CE93BB71513}"/>
              </a:ext>
            </a:extLst>
          </p:cNvPr>
          <p:cNvSpPr>
            <a:spLocks noGrp="1"/>
          </p:cNvSpPr>
          <p:nvPr>
            <p:ph type="title"/>
          </p:nvPr>
        </p:nvSpPr>
        <p:spPr/>
        <p:txBody>
          <a:bodyPr/>
          <a:lstStyle/>
          <a:p>
            <a:pPr algn="ctr"/>
            <a:r>
              <a:rPr lang="en-US" b="1" dirty="0"/>
              <a:t>Use of social media by businesses</a:t>
            </a:r>
            <a:endParaRPr lang="en-US" dirty="0"/>
          </a:p>
        </p:txBody>
      </p:sp>
      <p:sp>
        <p:nvSpPr>
          <p:cNvPr id="3" name="Content Placeholder 2">
            <a:extLst>
              <a:ext uri="{FF2B5EF4-FFF2-40B4-BE49-F238E27FC236}">
                <a16:creationId xmlns:a16="http://schemas.microsoft.com/office/drawing/2014/main" id="{BCA80978-9076-4297-AAF2-24250B0C9015}"/>
              </a:ext>
            </a:extLst>
          </p:cNvPr>
          <p:cNvSpPr>
            <a:spLocks noGrp="1"/>
          </p:cNvSpPr>
          <p:nvPr>
            <p:ph idx="1"/>
          </p:nvPr>
        </p:nvSpPr>
        <p:spPr/>
        <p:txBody>
          <a:bodyPr>
            <a:normAutofit/>
          </a:bodyPr>
          <a:lstStyle/>
          <a:p>
            <a:r>
              <a:rPr lang="en-US" sz="3200" b="1" dirty="0"/>
              <a:t>Sales promotions and discounts: </a:t>
            </a:r>
          </a:p>
          <a:p>
            <a:pPr marL="0" indent="0">
              <a:buNone/>
            </a:pPr>
            <a:r>
              <a:rPr lang="en-US" sz="3200" dirty="0"/>
              <a:t>Although customers have had to use printed coupons in the past, mobile social media allows companies to tailor promotions to specific users at specific times. </a:t>
            </a:r>
          </a:p>
          <a:p>
            <a:pPr marL="0" indent="0">
              <a:buNone/>
            </a:pPr>
            <a:r>
              <a:rPr lang="en-US" sz="3200" dirty="0"/>
              <a:t>In other word, this special promotion was only available to people who were at a certain location at a certain time.</a:t>
            </a:r>
          </a:p>
        </p:txBody>
      </p:sp>
    </p:spTree>
    <p:extLst>
      <p:ext uri="{BB962C8B-B14F-4D97-AF65-F5344CB8AC3E}">
        <p14:creationId xmlns:p14="http://schemas.microsoft.com/office/powerpoint/2010/main" val="4099589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39D3-AEA3-45AD-A8A1-C9F2A3E1C544}"/>
              </a:ext>
            </a:extLst>
          </p:cNvPr>
          <p:cNvSpPr>
            <a:spLocks noGrp="1"/>
          </p:cNvSpPr>
          <p:nvPr>
            <p:ph type="title"/>
          </p:nvPr>
        </p:nvSpPr>
        <p:spPr/>
        <p:txBody>
          <a:bodyPr/>
          <a:lstStyle/>
          <a:p>
            <a:pPr algn="ctr"/>
            <a:r>
              <a:rPr lang="en-US" b="1" dirty="0"/>
              <a:t>Use of social media by businesses</a:t>
            </a:r>
            <a:endParaRPr lang="en-US" dirty="0"/>
          </a:p>
        </p:txBody>
      </p:sp>
      <p:sp>
        <p:nvSpPr>
          <p:cNvPr id="3" name="Content Placeholder 2">
            <a:extLst>
              <a:ext uri="{FF2B5EF4-FFF2-40B4-BE49-F238E27FC236}">
                <a16:creationId xmlns:a16="http://schemas.microsoft.com/office/drawing/2014/main" id="{FB5F0ECC-5550-4B71-86CE-701D0DD71E29}"/>
              </a:ext>
            </a:extLst>
          </p:cNvPr>
          <p:cNvSpPr>
            <a:spLocks noGrp="1"/>
          </p:cNvSpPr>
          <p:nvPr>
            <p:ph idx="1"/>
          </p:nvPr>
        </p:nvSpPr>
        <p:spPr>
          <a:xfrm>
            <a:off x="838200" y="1860131"/>
            <a:ext cx="10515600" cy="4351338"/>
          </a:xfrm>
        </p:spPr>
        <p:txBody>
          <a:bodyPr>
            <a:normAutofit/>
          </a:bodyPr>
          <a:lstStyle/>
          <a:p>
            <a:r>
              <a:rPr lang="en-US" sz="3200" b="1" dirty="0"/>
              <a:t>Relationship development and loyalty programs: </a:t>
            </a:r>
          </a:p>
          <a:p>
            <a:pPr marL="0" indent="0">
              <a:buNone/>
            </a:pPr>
            <a:r>
              <a:rPr lang="en-US" sz="3200" dirty="0"/>
              <a:t>In order to increase long-term relationships with customers, companies can develop loyalty programs that allow customers who check-in via social media regularly at a location to earn discounts.</a:t>
            </a:r>
            <a:endParaRPr lang="en-US" sz="3200" b="1" dirty="0"/>
          </a:p>
        </p:txBody>
      </p:sp>
    </p:spTree>
    <p:extLst>
      <p:ext uri="{BB962C8B-B14F-4D97-AF65-F5344CB8AC3E}">
        <p14:creationId xmlns:p14="http://schemas.microsoft.com/office/powerpoint/2010/main" val="319762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C305-72B0-4DA1-8619-7F3EAEFF6B29}"/>
              </a:ext>
            </a:extLst>
          </p:cNvPr>
          <p:cNvSpPr>
            <a:spLocks noGrp="1"/>
          </p:cNvSpPr>
          <p:nvPr>
            <p:ph type="title"/>
          </p:nvPr>
        </p:nvSpPr>
        <p:spPr>
          <a:xfrm>
            <a:off x="838200" y="158089"/>
            <a:ext cx="10515600" cy="1325563"/>
          </a:xfrm>
        </p:spPr>
        <p:txBody>
          <a:bodyPr>
            <a:normAutofit/>
          </a:bodyPr>
          <a:lstStyle/>
          <a:p>
            <a:pPr algn="ctr"/>
            <a:r>
              <a:rPr lang="en-US" sz="6000" b="1" dirty="0">
                <a:solidFill>
                  <a:schemeClr val="accent1">
                    <a:lumMod val="50000"/>
                  </a:schemeClr>
                </a:solidFill>
              </a:rPr>
              <a:t>Introduction</a:t>
            </a:r>
          </a:p>
        </p:txBody>
      </p:sp>
      <p:sp>
        <p:nvSpPr>
          <p:cNvPr id="3" name="Content Placeholder 2">
            <a:extLst>
              <a:ext uri="{FF2B5EF4-FFF2-40B4-BE49-F238E27FC236}">
                <a16:creationId xmlns:a16="http://schemas.microsoft.com/office/drawing/2014/main" id="{DEA872C9-B6E8-4DBB-9AA6-9FBF68A7D0C4}"/>
              </a:ext>
            </a:extLst>
          </p:cNvPr>
          <p:cNvSpPr>
            <a:spLocks noGrp="1"/>
          </p:cNvSpPr>
          <p:nvPr>
            <p:ph idx="1"/>
          </p:nvPr>
        </p:nvSpPr>
        <p:spPr>
          <a:xfrm>
            <a:off x="838200" y="1842878"/>
            <a:ext cx="10515600" cy="4351338"/>
          </a:xfrm>
        </p:spPr>
        <p:txBody>
          <a:bodyPr>
            <a:normAutofit lnSpcReduction="10000"/>
          </a:bodyPr>
          <a:lstStyle/>
          <a:p>
            <a:r>
              <a:rPr lang="en-US" sz="3200" b="1" dirty="0">
                <a:latin typeface="Times New Roman" panose="02020603050405020304" pitchFamily="18" charset="0"/>
                <a:cs typeface="Times New Roman" panose="02020603050405020304" pitchFamily="18" charset="0"/>
              </a:rPr>
              <a:t>Social Media Definition</a:t>
            </a:r>
          </a:p>
          <a:p>
            <a:r>
              <a:rPr lang="en-US" sz="3200" b="1" dirty="0">
                <a:latin typeface="Times New Roman" panose="02020603050405020304" pitchFamily="18" charset="0"/>
                <a:cs typeface="Times New Roman" panose="02020603050405020304" pitchFamily="18" charset="0"/>
              </a:rPr>
              <a:t>Importance of Social Media</a:t>
            </a:r>
          </a:p>
          <a:p>
            <a:r>
              <a:rPr lang="en-US" sz="3200" b="1" dirty="0">
                <a:latin typeface="Times New Roman" panose="02020603050405020304" pitchFamily="18" charset="0"/>
                <a:cs typeface="Times New Roman" panose="02020603050405020304" pitchFamily="18" charset="0"/>
              </a:rPr>
              <a:t>SMO Strategy for Business</a:t>
            </a:r>
          </a:p>
          <a:p>
            <a:r>
              <a:rPr lang="en-US" sz="3200" b="1" dirty="0">
                <a:latin typeface="Times New Roman" panose="02020603050405020304" pitchFamily="18" charset="0"/>
                <a:cs typeface="Times New Roman" panose="02020603050405020304" pitchFamily="18" charset="0"/>
              </a:rPr>
              <a:t>SMO − Key Concepts</a:t>
            </a:r>
          </a:p>
          <a:p>
            <a:r>
              <a:rPr lang="en-US" sz="3200" b="1" dirty="0">
                <a:latin typeface="Times New Roman" panose="02020603050405020304" pitchFamily="18" charset="0"/>
                <a:cs typeface="Times New Roman" panose="02020603050405020304" pitchFamily="18" charset="0"/>
              </a:rPr>
              <a:t>Business Profile Creation</a:t>
            </a:r>
          </a:p>
          <a:p>
            <a:r>
              <a:rPr lang="en-US" sz="3200" b="1" dirty="0">
                <a:solidFill>
                  <a:srgbClr val="000000"/>
                </a:solidFill>
                <a:latin typeface="Times New Roman" panose="02020603050405020304" pitchFamily="18" charset="0"/>
                <a:cs typeface="Times New Roman" panose="02020603050405020304" pitchFamily="18" charset="0"/>
              </a:rPr>
              <a:t>Most popular social networks</a:t>
            </a:r>
          </a:p>
          <a:p>
            <a:r>
              <a:rPr lang="en-US" sz="3200" b="1" dirty="0">
                <a:latin typeface="Times New Roman" panose="02020603050405020304" pitchFamily="18" charset="0"/>
                <a:cs typeface="Times New Roman" panose="02020603050405020304" pitchFamily="18" charset="0"/>
              </a:rPr>
              <a:t>Social media usage</a:t>
            </a:r>
          </a:p>
          <a:p>
            <a:r>
              <a:rPr lang="en-US" sz="3200" b="1" dirty="0">
                <a:latin typeface="Times New Roman" panose="02020603050405020304" pitchFamily="18" charset="0"/>
                <a:cs typeface="Times New Roman" panose="02020603050405020304" pitchFamily="18" charset="0"/>
              </a:rPr>
              <a:t>Use of social media by businesses</a:t>
            </a:r>
          </a:p>
          <a:p>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177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altLang="en-US" b="1" dirty="0">
                <a:solidFill>
                  <a:srgbClr val="222222"/>
                </a:solidFill>
                <a:latin typeface="Arial" panose="020B0604020202020204" pitchFamily="34" charset="0"/>
                <a:cs typeface="Arial" panose="020B0604020202020204" pitchFamily="34" charset="0"/>
              </a:rPr>
              <a:t>Social media</a:t>
            </a:r>
            <a:endParaRPr lang="en-US" b="1" dirty="0"/>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20948" y="1982418"/>
            <a:ext cx="10515599" cy="40318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indent="-457200" algn="just">
              <a:buFont typeface="Arial" panose="020B0604020202020204" pitchFamily="34" charset="0"/>
              <a:buChar char="•"/>
            </a:pPr>
            <a:r>
              <a:rPr lang="en-US" sz="3200" dirty="0"/>
              <a:t>Social Media is a platform that lets us participate in social networking. </a:t>
            </a:r>
          </a:p>
          <a:p>
            <a:pPr marL="457200" indent="-457200" algn="just">
              <a:buFont typeface="Arial" panose="020B0604020202020204" pitchFamily="34" charset="0"/>
              <a:buChar char="•"/>
            </a:pPr>
            <a:endParaRPr lang="en-US" sz="3200" dirty="0"/>
          </a:p>
          <a:p>
            <a:pPr marL="457200" indent="-457200" algn="just">
              <a:buFont typeface="Arial" panose="020B0604020202020204" pitchFamily="34" charset="0"/>
              <a:buChar char="•"/>
            </a:pPr>
            <a:r>
              <a:rPr lang="en-US" sz="3200" dirty="0"/>
              <a:t>We can share our posts on various social media platforms to improve business visibility. </a:t>
            </a:r>
          </a:p>
          <a:p>
            <a:pPr marL="457200" indent="-457200" algn="just">
              <a:buFont typeface="Arial" panose="020B0604020202020204" pitchFamily="34" charset="0"/>
              <a:buChar char="•"/>
            </a:pPr>
            <a:endParaRPr lang="en-US" sz="3200" dirty="0"/>
          </a:p>
          <a:p>
            <a:pPr marL="457200" indent="-457200" algn="just">
              <a:buFont typeface="Arial" panose="020B0604020202020204" pitchFamily="34" charset="0"/>
              <a:buChar char="•"/>
            </a:pPr>
            <a:r>
              <a:rPr lang="en-US" sz="3200" dirty="0"/>
              <a:t>Today it is the best source for news updates, marketing, education, and entertainment.</a:t>
            </a:r>
            <a:endParaRPr lang="en-US" sz="4400" dirty="0"/>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3370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Importance of Social Media</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20948" y="1599121"/>
            <a:ext cx="10515599" cy="39703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indent="-457200" algn="just">
              <a:buFont typeface="Arial" panose="020B0604020202020204" pitchFamily="34" charset="0"/>
              <a:buChar char="•"/>
            </a:pPr>
            <a:r>
              <a:rPr lang="en-US" sz="2800" dirty="0"/>
              <a:t>The importance of social media is undebatable. </a:t>
            </a:r>
          </a:p>
          <a:p>
            <a:pPr marL="457200" indent="-457200" algn="just">
              <a:buFont typeface="Arial" panose="020B0604020202020204" pitchFamily="34" charset="0"/>
              <a:buChar char="•"/>
            </a:pPr>
            <a:r>
              <a:rPr lang="en-US" sz="2800" dirty="0"/>
              <a:t>It is a powerful channel of marketing − a game changer for any business. </a:t>
            </a:r>
          </a:p>
          <a:p>
            <a:pPr marL="457200" indent="-457200" algn="just">
              <a:buFont typeface="Arial" panose="020B0604020202020204" pitchFamily="34" charset="0"/>
              <a:buChar char="•"/>
            </a:pPr>
            <a:r>
              <a:rPr lang="en-US" sz="2800" dirty="0"/>
              <a:t>It provides us the flexibility to communicate at both personal as well as business levels.</a:t>
            </a:r>
          </a:p>
          <a:p>
            <a:pPr marL="457200" indent="-457200" algn="just">
              <a:buFont typeface="Arial" panose="020B0604020202020204" pitchFamily="34" charset="0"/>
              <a:buChar char="•"/>
            </a:pPr>
            <a:r>
              <a:rPr lang="en-US" sz="2800" dirty="0"/>
              <a:t>Business owners can improve search rankings, leads, sales, and traffic using search media. This can be done at reduced marketing expenses. Besides business, it is a cool platform to connect with friends and dear ones.</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921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SMO Strategy for Business</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03695" y="1430756"/>
            <a:ext cx="10515599" cy="48936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400" dirty="0"/>
              <a:t>A wisely implemented Social Media Optimization (SMO) strategy can give a great boost to your business. </a:t>
            </a:r>
          </a:p>
          <a:p>
            <a:pPr marL="342900" indent="-342900">
              <a:buFont typeface="Arial" panose="020B0604020202020204" pitchFamily="34" charset="0"/>
              <a:buChar char="•"/>
            </a:pPr>
            <a:r>
              <a:rPr lang="en-US" sz="2400" dirty="0"/>
              <a:t>To draw maximum benefit out of Social Media, you need to set clear and well-defined business goals and objectives. </a:t>
            </a:r>
          </a:p>
          <a:p>
            <a:r>
              <a:rPr lang="en-US" sz="2400" dirty="0"/>
              <a:t>The following points are the backbone of any well-laid SMO strategy:</a:t>
            </a:r>
          </a:p>
          <a:p>
            <a:pPr marL="342900" indent="-342900">
              <a:buFont typeface="Wingdings" panose="05000000000000000000" pitchFamily="2" charset="2"/>
              <a:buChar char="q"/>
            </a:pPr>
            <a:r>
              <a:rPr lang="en-US" sz="2400" dirty="0"/>
              <a:t>Set measurable and achievable goals.</a:t>
            </a:r>
          </a:p>
          <a:p>
            <a:pPr marL="342900" indent="-342900">
              <a:buFont typeface="Wingdings" panose="05000000000000000000" pitchFamily="2" charset="2"/>
              <a:buChar char="q"/>
            </a:pPr>
            <a:r>
              <a:rPr lang="en-US" sz="2400" dirty="0"/>
              <a:t>Know your customers.</a:t>
            </a:r>
          </a:p>
          <a:p>
            <a:pPr marL="342900" indent="-342900">
              <a:buFont typeface="Wingdings" panose="05000000000000000000" pitchFamily="2" charset="2"/>
              <a:buChar char="q"/>
            </a:pPr>
            <a:r>
              <a:rPr lang="en-US" sz="2400" dirty="0"/>
              <a:t>Research over market and trends.</a:t>
            </a:r>
          </a:p>
          <a:p>
            <a:pPr marL="342900" indent="-342900">
              <a:buFont typeface="Wingdings" panose="05000000000000000000" pitchFamily="2" charset="2"/>
              <a:buChar char="q"/>
            </a:pPr>
            <a:r>
              <a:rPr lang="en-US" sz="2400" dirty="0"/>
              <a:t>Explore more social networking platforms. Reflect your presence on all.</a:t>
            </a:r>
          </a:p>
          <a:p>
            <a:pPr marL="342900" indent="-342900">
              <a:buFont typeface="Wingdings" panose="05000000000000000000" pitchFamily="2" charset="2"/>
              <a:buChar char="q"/>
            </a:pPr>
            <a:r>
              <a:rPr lang="en-US" sz="2400" dirty="0"/>
              <a:t>Choose core topics related to your business. </a:t>
            </a:r>
          </a:p>
          <a:p>
            <a:pPr marL="342900" indent="-342900">
              <a:buFont typeface="Wingdings" panose="05000000000000000000" pitchFamily="2" charset="2"/>
              <a:buChar char="q"/>
            </a:pPr>
            <a:r>
              <a:rPr lang="en-US" sz="2400" dirty="0"/>
              <a:t>Set Social Engagement parameters.</a:t>
            </a:r>
          </a:p>
          <a:p>
            <a:pPr marL="342900" indent="-342900">
              <a:buFont typeface="Wingdings" panose="05000000000000000000" pitchFamily="2" charset="2"/>
              <a:buChar char="q"/>
            </a:pPr>
            <a:r>
              <a:rPr lang="en-US" sz="2400" dirty="0"/>
              <a:t>Plan your resource use.</a:t>
            </a:r>
          </a:p>
          <a:p>
            <a:pPr marL="342900" indent="-342900">
              <a:buFont typeface="Wingdings" panose="05000000000000000000" pitchFamily="2" charset="2"/>
              <a:buChar char="q"/>
            </a:pPr>
            <a:r>
              <a:rPr lang="en-US" sz="2400" dirty="0"/>
              <a:t>Track your results.</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574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SMO − Key Concepts</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03695" y="1969842"/>
            <a:ext cx="10515599" cy="35394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indent="-457200">
              <a:buFont typeface="Arial" panose="020B0604020202020204" pitchFamily="34" charset="0"/>
              <a:buChar char="•"/>
            </a:pPr>
            <a:r>
              <a:rPr lang="en-US" sz="2800" dirty="0"/>
              <a:t>Aim for building reputation by depicting yourself as a trusted source or business.</a:t>
            </a:r>
          </a:p>
          <a:p>
            <a:pPr marL="457200" indent="-457200">
              <a:buFont typeface="Arial" panose="020B0604020202020204" pitchFamily="34" charset="0"/>
              <a:buChar char="•"/>
            </a:pPr>
            <a:r>
              <a:rPr lang="en-US" sz="2800" dirty="0"/>
              <a:t>Encourage more engagement and sharing.</a:t>
            </a:r>
          </a:p>
          <a:p>
            <a:pPr marL="457200" indent="-457200">
              <a:buFont typeface="Arial" panose="020B0604020202020204" pitchFamily="34" charset="0"/>
              <a:buChar char="•"/>
            </a:pPr>
            <a:r>
              <a:rPr lang="en-US" sz="2800" dirty="0"/>
              <a:t>Be an authorized name in your industry.</a:t>
            </a:r>
          </a:p>
          <a:p>
            <a:pPr marL="457200" indent="-457200">
              <a:buFont typeface="Arial" panose="020B0604020202020204" pitchFamily="34" charset="0"/>
              <a:buChar char="•"/>
            </a:pPr>
            <a:r>
              <a:rPr lang="en-US" sz="2800" dirty="0"/>
              <a:t>Gear up originality.</a:t>
            </a:r>
          </a:p>
          <a:p>
            <a:pPr marL="457200" indent="-457200">
              <a:buFont typeface="Arial" panose="020B0604020202020204" pitchFamily="34" charset="0"/>
              <a:buChar char="•"/>
            </a:pPr>
            <a:r>
              <a:rPr lang="en-US" sz="2800" dirty="0"/>
              <a:t>Keep it social.</a:t>
            </a:r>
          </a:p>
          <a:p>
            <a:pPr marL="457200" indent="-457200">
              <a:buFont typeface="Arial" panose="020B0604020202020204" pitchFamily="34" charset="0"/>
              <a:buChar char="•"/>
            </a:pPr>
            <a:r>
              <a:rPr lang="en-US" sz="2800" dirty="0"/>
              <a:t>Master over your media platforms.</a:t>
            </a:r>
          </a:p>
          <a:p>
            <a:pPr marL="457200" indent="-457200">
              <a:buFont typeface="Arial" panose="020B0604020202020204" pitchFamily="34" charset="0"/>
              <a:buChar char="•"/>
            </a:pPr>
            <a:r>
              <a:rPr lang="en-US" sz="2800" dirty="0"/>
              <a:t>Optimize every single point that hinders your efforts.</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9498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lstStyle/>
          <a:p>
            <a:pPr algn="ctr"/>
            <a:r>
              <a:rPr lang="en-US" b="1" dirty="0"/>
              <a:t>Business Profile Creation</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03695" y="1701690"/>
            <a:ext cx="10515599" cy="45243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400" dirty="0"/>
              <a:t>Create an impactful Business profile. Add a well-defined persona and proficiency statement of your business.</a:t>
            </a:r>
          </a:p>
          <a:p>
            <a:endParaRPr lang="en-US" sz="2400" dirty="0"/>
          </a:p>
          <a:p>
            <a:pPr marL="342900" indent="-342900">
              <a:buFont typeface="Arial" panose="020B0604020202020204" pitchFamily="34" charset="0"/>
              <a:buChar char="•"/>
            </a:pPr>
            <a:r>
              <a:rPr lang="en-US" sz="2400" dirty="0"/>
              <a:t>Study competitors’ business profile, analyze their strong points, and add them to yours.</a:t>
            </a:r>
          </a:p>
          <a:p>
            <a:pPr marL="342900" indent="-342900">
              <a:buFont typeface="Arial" panose="020B0604020202020204" pitchFamily="34" charset="0"/>
              <a:buChar char="•"/>
            </a:pPr>
            <a:r>
              <a:rPr lang="en-US" sz="2400" dirty="0"/>
              <a:t>Add prominent features of your business that makes it stand out among others.</a:t>
            </a:r>
          </a:p>
          <a:p>
            <a:pPr marL="342900" indent="-342900">
              <a:buFont typeface="Arial" panose="020B0604020202020204" pitchFamily="34" charset="0"/>
              <a:buChar char="•"/>
            </a:pPr>
            <a:r>
              <a:rPr lang="en-US" sz="2400" dirty="0"/>
              <a:t>Include the milestones achieved by your company.</a:t>
            </a:r>
          </a:p>
          <a:p>
            <a:pPr marL="342900" indent="-342900">
              <a:buFont typeface="Arial" panose="020B0604020202020204" pitchFamily="34" charset="0"/>
              <a:buChar char="•"/>
            </a:pPr>
            <a:r>
              <a:rPr lang="en-US" sz="2400" dirty="0"/>
              <a:t>Add address and other details.</a:t>
            </a:r>
          </a:p>
          <a:p>
            <a:pPr marL="342900" indent="-342900">
              <a:buFont typeface="Arial" panose="020B0604020202020204" pitchFamily="34" charset="0"/>
              <a:buChar char="•"/>
            </a:pPr>
            <a:r>
              <a:rPr lang="en-US" sz="2400" dirty="0"/>
              <a:t>Include data and statistics.</a:t>
            </a:r>
          </a:p>
          <a:p>
            <a:pPr marL="342900" indent="-342900">
              <a:buFont typeface="Arial" panose="020B0604020202020204" pitchFamily="34" charset="0"/>
              <a:buChar char="•"/>
            </a:pPr>
            <a:r>
              <a:rPr lang="en-US" sz="2400" dirty="0"/>
              <a:t>List your renowned vendors.</a:t>
            </a:r>
          </a:p>
          <a:p>
            <a:pPr marL="342900" indent="-342900">
              <a:buFont typeface="Arial" panose="020B0604020202020204" pitchFamily="34" charset="0"/>
              <a:buChar char="•"/>
            </a:pPr>
            <a:r>
              <a:rPr lang="en-US" sz="2400" dirty="0"/>
              <a:t>Add some keywords to it to get noticed by the web crawler.</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58478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p:txBody>
          <a:bodyPr>
            <a:normAutofit/>
          </a:bodyPr>
          <a:lstStyle/>
          <a:p>
            <a:pPr algn="ctr"/>
            <a:r>
              <a:rPr lang="en-US" b="1" dirty="0"/>
              <a:t>Brand Awareness</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7193" y="1349612"/>
            <a:ext cx="10515599" cy="52629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sz="2400" dirty="0"/>
              <a:t>Brand awareness is a degree to which your brand name is known. Brand name solidifies customers’ trust. So, it is important that your brand name overshadows your products. Promoting the brand name helps your business grow and get over obsolete business state.</a:t>
            </a:r>
          </a:p>
          <a:p>
            <a:r>
              <a:rPr lang="en-US" sz="2400" dirty="0"/>
              <a:t>Social Media Marketing can help you in branding your business. It helps you increase your public profile as well. </a:t>
            </a:r>
          </a:p>
          <a:p>
            <a:r>
              <a:rPr lang="en-US" sz="2400" dirty="0"/>
              <a:t>All you need is to:</a:t>
            </a:r>
          </a:p>
          <a:p>
            <a:pPr marL="342900" indent="-342900">
              <a:buFont typeface="Arial" panose="020B0604020202020204" pitchFamily="34" charset="0"/>
              <a:buChar char="•"/>
            </a:pPr>
            <a:r>
              <a:rPr lang="en-US" sz="2400" dirty="0"/>
              <a:t>Choose right Social Media Channel for your business.</a:t>
            </a:r>
          </a:p>
          <a:p>
            <a:pPr marL="342900" indent="-342900">
              <a:buFont typeface="Arial" panose="020B0604020202020204" pitchFamily="34" charset="0"/>
              <a:buChar char="•"/>
            </a:pPr>
            <a:r>
              <a:rPr lang="en-US" sz="2400" dirty="0"/>
              <a:t>Finalize a social content strategy.</a:t>
            </a:r>
          </a:p>
          <a:p>
            <a:pPr marL="342900" indent="-342900">
              <a:buFont typeface="Arial" panose="020B0604020202020204" pitchFamily="34" charset="0"/>
              <a:buChar char="•"/>
            </a:pPr>
            <a:r>
              <a:rPr lang="en-US" sz="2400" dirty="0"/>
              <a:t>Make a strong content strategy.</a:t>
            </a:r>
          </a:p>
          <a:p>
            <a:pPr marL="342900" indent="-342900">
              <a:buFont typeface="Arial" panose="020B0604020202020204" pitchFamily="34" charset="0"/>
              <a:buChar char="•"/>
            </a:pPr>
            <a:r>
              <a:rPr lang="en-US" sz="2400" dirty="0"/>
              <a:t>Participate in good conversation with your customers</a:t>
            </a:r>
          </a:p>
          <a:p>
            <a:r>
              <a:rPr lang="en-US" sz="2400" dirty="0"/>
              <a:t> to let them feel more connected.</a:t>
            </a:r>
          </a:p>
          <a:p>
            <a:pPr marL="342900" indent="-342900">
              <a:buFont typeface="Arial" panose="020B0604020202020204" pitchFamily="34" charset="0"/>
              <a:buChar char="•"/>
            </a:pPr>
            <a:r>
              <a:rPr lang="en-US" sz="2400" dirty="0"/>
              <a:t>Keep track of all key metrics like potential reach, </a:t>
            </a:r>
          </a:p>
          <a:p>
            <a:r>
              <a:rPr lang="en-US" sz="2400" dirty="0"/>
              <a:t>conversation share, links, etc.</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a:extLst>
              <a:ext uri="{FF2B5EF4-FFF2-40B4-BE49-F238E27FC236}">
                <a16:creationId xmlns:a16="http://schemas.microsoft.com/office/drawing/2014/main" id="{70075910-7E77-48D1-851B-431F37185747}"/>
              </a:ext>
            </a:extLst>
          </p:cNvPr>
          <p:cNvPicPr>
            <a:picLocks noChangeAspect="1"/>
          </p:cNvPicPr>
          <p:nvPr/>
        </p:nvPicPr>
        <p:blipFill>
          <a:blip r:embed="rId3"/>
          <a:stretch>
            <a:fillRect/>
          </a:stretch>
        </p:blipFill>
        <p:spPr>
          <a:xfrm>
            <a:off x="7694763" y="3554083"/>
            <a:ext cx="4583502" cy="3303917"/>
          </a:xfrm>
          <a:prstGeom prst="rect">
            <a:avLst/>
          </a:prstGeom>
        </p:spPr>
      </p:pic>
    </p:spTree>
    <p:extLst>
      <p:ext uri="{BB962C8B-B14F-4D97-AF65-F5344CB8AC3E}">
        <p14:creationId xmlns:p14="http://schemas.microsoft.com/office/powerpoint/2010/main" val="85922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30D63-640C-4D4C-A504-402707E7AFD9}"/>
              </a:ext>
            </a:extLst>
          </p:cNvPr>
          <p:cNvSpPr>
            <a:spLocks noGrp="1"/>
          </p:cNvSpPr>
          <p:nvPr>
            <p:ph type="title"/>
          </p:nvPr>
        </p:nvSpPr>
        <p:spPr>
          <a:xfrm>
            <a:off x="838200" y="175342"/>
            <a:ext cx="10515600" cy="1325563"/>
          </a:xfrm>
        </p:spPr>
        <p:txBody>
          <a:bodyPr/>
          <a:lstStyle/>
          <a:p>
            <a:pPr algn="ctr"/>
            <a:r>
              <a:rPr lang="en-US" b="1" dirty="0"/>
              <a:t>Social Engagement</a:t>
            </a:r>
          </a:p>
        </p:txBody>
      </p:sp>
      <p:sp>
        <p:nvSpPr>
          <p:cNvPr id="6" name="Rectangle 4">
            <a:extLst>
              <a:ext uri="{FF2B5EF4-FFF2-40B4-BE49-F238E27FC236}">
                <a16:creationId xmlns:a16="http://schemas.microsoft.com/office/drawing/2014/main" id="{FE31B276-6B3C-4322-959A-C925C7206212}"/>
              </a:ext>
            </a:extLst>
          </p:cNvPr>
          <p:cNvSpPr>
            <a:spLocks noChangeArrowheads="1"/>
          </p:cNvSpPr>
          <p:nvPr/>
        </p:nvSpPr>
        <p:spPr bwMode="auto">
          <a:xfrm>
            <a:off x="803695" y="1199452"/>
            <a:ext cx="10515599" cy="56323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400" dirty="0"/>
              <a:t>Social Media Engagement is the process of reaching out to potential customers and interacting with them through Social Media. It is primarily done in order to draw attention towards a particular product or a service. It is a two-way channel where a consumer can share a good relationship with the vendors.</a:t>
            </a:r>
          </a:p>
          <a:p>
            <a:pPr marL="342900" indent="-342900">
              <a:buFont typeface="Arial" panose="020B0604020202020204" pitchFamily="34" charset="0"/>
              <a:buChar char="•"/>
            </a:pPr>
            <a:r>
              <a:rPr lang="en-US" sz="2400" dirty="0"/>
              <a:t>To achieve optimum reach, you need to engage with your audience. </a:t>
            </a:r>
          </a:p>
          <a:p>
            <a:pPr marL="342900" indent="-342900">
              <a:buFont typeface="Arial" panose="020B0604020202020204" pitchFamily="34" charset="0"/>
              <a:buChar char="•"/>
            </a:pPr>
            <a:r>
              <a:rPr lang="en-US" sz="2400" dirty="0"/>
              <a:t>To grab more out of less, you need to strategize your social media engagement norms.</a:t>
            </a:r>
          </a:p>
          <a:p>
            <a:pPr marL="1138238" indent="-342900">
              <a:buFont typeface="Wingdings" panose="05000000000000000000" pitchFamily="2" charset="2"/>
              <a:buChar char="q"/>
            </a:pPr>
            <a:r>
              <a:rPr lang="en-US" sz="2400" dirty="0"/>
              <a:t>Use 'Social Channels' to reach out fans.</a:t>
            </a:r>
          </a:p>
          <a:p>
            <a:pPr marL="1138238" indent="-342900">
              <a:buFont typeface="Wingdings" panose="05000000000000000000" pitchFamily="2" charset="2"/>
              <a:buChar char="q"/>
            </a:pPr>
            <a:r>
              <a:rPr lang="en-US" sz="2400" dirty="0"/>
              <a:t>Use Social Media platforms to announce any event you are organizing.</a:t>
            </a:r>
          </a:p>
          <a:p>
            <a:pPr marL="1138238" indent="-342900">
              <a:buFont typeface="Wingdings" panose="05000000000000000000" pitchFamily="2" charset="2"/>
              <a:buChar char="q"/>
            </a:pPr>
            <a:r>
              <a:rPr lang="en-US" sz="2400" dirty="0"/>
              <a:t>Entertain Posts your audience is posting.</a:t>
            </a:r>
          </a:p>
          <a:p>
            <a:pPr marL="1138238" indent="-342900">
              <a:buFont typeface="Wingdings" panose="05000000000000000000" pitchFamily="2" charset="2"/>
              <a:buChar char="q"/>
            </a:pPr>
            <a:r>
              <a:rPr lang="en-US" sz="2400" dirty="0"/>
              <a:t>Use Social Media Circles to participate in valuable and educational conversations.</a:t>
            </a:r>
          </a:p>
          <a:p>
            <a:pPr marL="1138238" indent="-342900">
              <a:buFont typeface="Wingdings" panose="05000000000000000000" pitchFamily="2" charset="2"/>
              <a:buChar char="q"/>
            </a:pPr>
            <a:r>
              <a:rPr lang="en-US" sz="2400" dirty="0"/>
              <a:t>Participate in Social Media groups.</a:t>
            </a:r>
          </a:p>
        </p:txBody>
      </p:sp>
      <p:sp>
        <p:nvSpPr>
          <p:cNvPr id="7" name="AutoShape 5" descr="https://upload.wikimedia.org/wikipedia/commons/thumb/e/e0/A_serviceman_accesses_social_media_channels_using_a_smart_phone%2C_outside_MOD_Main_Building_in_London_MOD_45156045.jpg/250px-A_serviceman_accesses_social_media_channels_using_a_smart_phone%2C_outside_MOD_Main_Building_in_London_MOD_45156045.jpg">
            <a:hlinkClick r:id="rId2"/>
            <a:extLst>
              <a:ext uri="{FF2B5EF4-FFF2-40B4-BE49-F238E27FC236}">
                <a16:creationId xmlns:a16="http://schemas.microsoft.com/office/drawing/2014/main" id="{B06263C8-0F19-4896-B2E2-E8987BFF3FE0}"/>
              </a:ext>
            </a:extLst>
          </p:cNvPr>
          <p:cNvSpPr>
            <a:spLocks noChangeAspect="1" noChangeArrowheads="1"/>
          </p:cNvSpPr>
          <p:nvPr/>
        </p:nvSpPr>
        <p:spPr bwMode="auto">
          <a:xfrm>
            <a:off x="4745038" y="-982663"/>
            <a:ext cx="2381250" cy="1590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33113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1117</Words>
  <Application>Microsoft Office PowerPoint</Application>
  <PresentationFormat>Widescreen</PresentationFormat>
  <Paragraphs>174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Social Media</vt:lpstr>
      <vt:lpstr>Introduction</vt:lpstr>
      <vt:lpstr>Social media</vt:lpstr>
      <vt:lpstr>Importance of Social Media</vt:lpstr>
      <vt:lpstr>SMO Strategy for Business</vt:lpstr>
      <vt:lpstr>SMO − Key Concepts</vt:lpstr>
      <vt:lpstr>Business Profile Creation</vt:lpstr>
      <vt:lpstr>Brand Awareness</vt:lpstr>
      <vt:lpstr>Social Engagement</vt:lpstr>
      <vt:lpstr>Most popular social networks</vt:lpstr>
      <vt:lpstr>Most popular social networks</vt:lpstr>
      <vt:lpstr>Social media usage</vt:lpstr>
      <vt:lpstr>Social media usage</vt:lpstr>
      <vt:lpstr>Use of social media by businesses</vt:lpstr>
      <vt:lpstr>Use of social media by businesses</vt:lpstr>
      <vt:lpstr>Use of social media by businesses</vt:lpstr>
      <vt:lpstr>Use of social media by businesses</vt:lpstr>
      <vt:lpstr>Use of social media by businesses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Shady</dc:creator>
  <cp:lastModifiedBy>Shady</cp:lastModifiedBy>
  <cp:revision>13</cp:revision>
  <dcterms:created xsi:type="dcterms:W3CDTF">2018-09-11T12:28:14Z</dcterms:created>
  <dcterms:modified xsi:type="dcterms:W3CDTF">2018-09-13T17:53:41Z</dcterms:modified>
</cp:coreProperties>
</file>